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1" r:id="rId4"/>
    <p:sldId id="262" r:id="rId5"/>
    <p:sldId id="263" r:id="rId6"/>
    <p:sldId id="264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7C80"/>
    <a:srgbClr val="1D8E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6433" autoAdjust="0"/>
  </p:normalViewPr>
  <p:slideViewPr>
    <p:cSldViewPr snapToGrid="0">
      <p:cViewPr>
        <p:scale>
          <a:sx n="75" d="100"/>
          <a:sy n="75" d="100"/>
        </p:scale>
        <p:origin x="-90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389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2015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3147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19137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44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040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98864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02645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43964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67339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9A218-1BD9-44B7-AD25-60C2204205A7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4486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9A218-1BD9-44B7-AD25-60C2204205A7}" type="datetimeFigureOut">
              <a:rPr lang="ru-RU" smtClean="0"/>
              <a:t>16.10.2025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5C7EFC-FB93-4B0A-97A4-5DFF6022B23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177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4479633" y="996663"/>
            <a:ext cx="18473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endParaRPr lang="ru-RU" sz="6000" dirty="0">
              <a:ln w="6350">
                <a:noFill/>
              </a:ln>
              <a:solidFill>
                <a:srgbClr val="1D8E9D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Picture 2" descr="КОРРЕКЦИОННОЕ И ИНКЛЮЗИВНОЕ ОБРАЗОВАНИЕ — Детский сад №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285728"/>
            <a:ext cx="8622753" cy="3222582"/>
          </a:xfrm>
          <a:prstGeom prst="rect">
            <a:avLst/>
          </a:prstGeom>
          <a:solidFill>
            <a:srgbClr val="7FD13B"/>
          </a:solidFill>
          <a:ln w="55000" cap="flat" cmpd="thickThin" algn="ctr">
            <a:solidFill>
              <a:srgbClr val="C00000"/>
            </a:solidFill>
            <a:prstDash val="solid"/>
          </a:ln>
          <a:effectLst/>
        </p:spPr>
      </p:pic>
      <p:sp>
        <p:nvSpPr>
          <p:cNvPr id="7" name="Подзаголовок 2"/>
          <p:cNvSpPr txBox="1">
            <a:spLocks/>
          </p:cNvSpPr>
          <p:nvPr/>
        </p:nvSpPr>
        <p:spPr>
          <a:xfrm>
            <a:off x="228554" y="3641183"/>
            <a:ext cx="8715436" cy="2925872"/>
          </a:xfrm>
          <a:prstGeom prst="rect">
            <a:avLst/>
          </a:prstGeom>
          <a:solidFill>
            <a:srgbClr val="FF7C80"/>
          </a:solidFill>
          <a:ln w="6350" cap="flat" cmpd="sng" algn="ctr">
            <a:solidFill>
              <a:srgbClr val="C00000"/>
            </a:solidFill>
            <a:prstDash val="solid"/>
            <a:miter lim="800000"/>
          </a:ln>
          <a:effectLst>
            <a:outerShdw blurRad="50800" dist="38100" dir="5400000" rotWithShape="0">
              <a:srgbClr val="000000">
                <a:alpha val="35000"/>
              </a:srgbClr>
            </a:outerShdw>
          </a:effectLst>
        </p:spPr>
        <p:txBody>
          <a:bodyPr vert="horz" lIns="45720" rIns="45720">
            <a:normAutofit fontScale="25000" lnSpcReduction="20000"/>
          </a:bodyPr>
          <a:lstStyle>
            <a:lvl1pPr marL="0" marR="64008" indent="0" algn="r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2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None/>
              <a:defRPr kumimoji="0"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None/>
              <a:defRPr kumimoji="0" sz="2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endParaRPr kumimoji="0" lang="ru-RU" sz="2700" b="1" i="0" u="none" strike="noStrike" kern="1200" cap="none" spc="0" normalizeH="0" baseline="0" noProof="0" dirty="0" smtClean="0">
              <a:ln>
                <a:noFill/>
              </a:ln>
              <a:solidFill>
                <a:srgbClr val="4E5B6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ПАМЯТКА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для семей, имеющих детей с ограниченными возможностями здоровья и детей-инвалидов раннего и дошкольного возраста, по вопросам получения услуг дошкольного образования	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УВАЖАЕМЫЕ РОДИТЕЛИ!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 НАШЕМ ДОШКОЛЬНОМ УЧРЕЖДЕНИИ ФУНКЦИОНИРУЕТ СОЦИАЛЬНАЯ ПОДДЕРЖКА ДЛЯ ДЕТЕЙ-ИНВАЛИДОВ И ДЕТЕЙ С ОГРАНИЧЕННЫМИ ВОЗМОЖНОСТЯМИ ЗДОРОВЬЯ.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ПРИГЛАШАЕМ ВАС И ВАШЕГО РЕБЕНКА ПОСЕТИТЬ НАШ ДЕТСКИЙ САД, С ДЕЯТЕЛЬНОСТЬЮ КОТОРОГО МОЖНО ОЗНАКОМИТЬСЯ В СЕТИ </a:t>
            </a:r>
          </a:p>
          <a:p>
            <a:pPr lvl="0" algn="ctr">
              <a:buClr>
                <a:srgbClr val="7FD13B"/>
              </a:buClr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«</a:t>
            </a: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ИНТЕРНЕТ</a:t>
            </a:r>
            <a:r>
              <a:rPr lang="ru-RU" sz="6400" b="1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en-US" sz="6400" b="1" u="sng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angelochki.do95.ru</a:t>
            </a:r>
            <a:endParaRPr kumimoji="0" lang="ru-RU" sz="6400" b="1" i="0" u="sng" strike="noStrike" kern="1200" cap="none" spc="0" normalizeH="0" baseline="0" noProof="0" dirty="0" smtClean="0">
              <a:ln>
                <a:noFill/>
              </a:ln>
              <a:solidFill>
                <a:srgbClr val="4E5B6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endParaRPr kumimoji="0" lang="ru-RU" sz="6400" b="1" i="0" u="none" strike="noStrike" kern="1200" cap="none" spc="0" normalizeH="0" baseline="0" noProof="0" dirty="0" smtClean="0">
              <a:ln>
                <a:noFill/>
              </a:ln>
              <a:solidFill>
                <a:srgbClr val="4E5B6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endParaRPr kumimoji="0" lang="ru-RU" sz="6400" b="0" i="0" u="none" strike="noStrike" kern="1200" cap="none" spc="0" normalizeH="0" baseline="0" noProof="0" dirty="0">
              <a:ln>
                <a:noFill/>
              </a:ln>
              <a:solidFill>
                <a:srgbClr val="4E5B6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2666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258"/>
    </mc:Choice>
    <mc:Fallback xmlns="">
      <p:transition spd="slow" advTm="8258"/>
    </mc:Fallback>
  </mc:AlternateContent>
  <p:timing>
    <p:tnLst>
      <p:par>
        <p:cTn id="1" dur="indefinite" restart="never" nodeType="tmRoot"/>
      </p:par>
    </p:tnLst>
  </p:timing>
  <p:extLst mod="1">
    <p:ext uri="{E180D4A7-C9FB-4DFB-919C-405C955672EB}">
      <p14:showEvtLst xmlns:p14="http://schemas.microsoft.com/office/powerpoint/2010/main">
        <p14:playEvt time="0" objId="8"/>
      </p14:showEvtLst>
    </p:ext>
  </p:extLs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214281" y="307752"/>
            <a:ext cx="8715436" cy="6242495"/>
          </a:xfrm>
          <a:prstGeom prst="rect">
            <a:avLst/>
          </a:prstGeom>
          <a:solidFill>
            <a:srgbClr val="FF7C80"/>
          </a:solidFill>
          <a:ln w="9525" cap="flat" cmpd="sng" algn="ctr">
            <a:solidFill>
              <a:srgbClr val="C00000"/>
            </a:solidFill>
            <a:prstDash val="solid"/>
          </a:ln>
          <a:effectLst>
            <a:outerShdw blurRad="50800" dist="38100" dir="5400000" rotWithShape="0">
              <a:srgbClr val="000000">
                <a:alpha val="35000"/>
              </a:srgbClr>
            </a:outerShdw>
          </a:effectLst>
        </p:spPr>
        <p:txBody>
          <a:bodyPr vert="horz" lIns="45720" rIns="45720">
            <a:normAutofit fontScale="70000" lnSpcReduction="20000"/>
          </a:bodyPr>
          <a:lstStyle>
            <a:lvl1pPr marL="0" marR="64008" indent="0" algn="r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2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None/>
              <a:defRPr kumimoji="0"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None/>
              <a:defRPr kumimoji="0" sz="2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E5B6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	</a:t>
            </a: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Наши педагоги оказывают консультативную и методическую помощь семьям, воспитывающим детей дошкольного возраста с ограниченными возможностями здоровья и детей-инвалидов, по вопросам воспитания, обучения и развития детей.</a:t>
            </a: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	В соответствии с Федеральным законом от 24.11.1995г. №181-ФЗ ст. 19 «О социальной защите инвалидов в РФ» обеспечивается получение детьми-инвалидами общедоступного и бесплатного дошкольного образования.	</a:t>
            </a: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	Федеральный закон от 29.12.2012 №273-ФЗ «Об образовании в Российской Федерации» предусматривает для детей-инвалидов следующие льготы:</a:t>
            </a: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 освобождение от родительской платы за присмотр и уход за детьми-инвалидами, за детьми с туберкулезной интоксикацией, обучающимися в государственных и муниципальных образовательных организациях, реализующих образовательную программу дошкольного образования (статья 65 Федерального закона).</a:t>
            </a: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	Для полноценного развития дети с частичной или полной недееспособностью нуждаются в дополнительной опеке и льготах, чтобы получить полноценное развитие. Государство старается оказывать посильную помощь и предоставляет следующие образовательные льготы: </a:t>
            </a: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 родители, воспитывающие иждивенца со статусом инвалида, освобождаются от оплаты дошкольного образовательного учреждения;</a:t>
            </a: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 дети-инвалиды обеспечиваются местами в образовательных организациях любого уровня и медицинских учреждениях вне очереди;</a:t>
            </a: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25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- дети с ограниченными возможностями здоровья и дети-инвалиды  дошкольного возраста обеспечиваются необходимыми условиями для передвижения и осуществления любой деятельности. </a:t>
            </a:r>
          </a:p>
          <a:p>
            <a:pPr marL="0" marR="64008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endParaRPr kumimoji="0" lang="ru-RU" sz="2700" b="1" i="0" u="none" strike="noStrike" kern="1200" cap="none" spc="0" normalizeH="0" baseline="0" noProof="0" dirty="0" smtClean="0">
              <a:ln>
                <a:noFill/>
              </a:ln>
              <a:solidFill>
                <a:srgbClr val="4E5B6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3666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535"/>
    </mc:Choice>
    <mc:Fallback xmlns="">
      <p:transition spd="slow" advTm="8535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298580" y="392885"/>
            <a:ext cx="8472196" cy="6072230"/>
          </a:xfrm>
          <a:prstGeom prst="rect">
            <a:avLst/>
          </a:prstGeom>
          <a:solidFill>
            <a:srgbClr val="FF7C80"/>
          </a:solidFill>
          <a:ln w="9525" cap="flat" cmpd="sng" algn="ctr">
            <a:solidFill>
              <a:srgbClr val="FF0000"/>
            </a:solidFill>
            <a:prstDash val="solid"/>
          </a:ln>
          <a:effectLst>
            <a:outerShdw blurRad="50800" dist="38100" dir="5400000" rotWithShape="0">
              <a:srgbClr val="000000">
                <a:alpha val="35000"/>
              </a:srgbClr>
            </a:outerShdw>
          </a:effectLst>
        </p:spPr>
        <p:txBody>
          <a:bodyPr vert="horz" lIns="45720" rIns="45720">
            <a:normAutofit fontScale="25000" lnSpcReduction="20000"/>
          </a:bodyPr>
          <a:lstStyle>
            <a:lvl1pPr marL="0" marR="64008" indent="0" algn="r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2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None/>
              <a:defRPr kumimoji="0"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None/>
              <a:defRPr kumimoji="0" sz="2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endParaRPr kumimoji="0" lang="ru-RU" sz="2900" b="1" i="0" u="none" strike="noStrike" kern="1200" cap="none" spc="0" normalizeH="0" baseline="0" noProof="0" dirty="0" smtClean="0">
              <a:ln>
                <a:noFill/>
              </a:ln>
              <a:solidFill>
                <a:srgbClr val="4E5B6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НАШИ УСЛУГИ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Для детей с ОВЗ и детей-инвалидов</a:t>
            </a: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: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Развитие ребенка средствами игровых методик: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 — речевые игры;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 — игры на развитие коммуникативных навыков;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 — игры на координацию;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 — игровые занятия на развитие мотивации к школе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 — игровые занятия на развитие внимания.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Консультации педагога-психолога.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Консультации медсестры.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Консультации воспитателя.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Консультации музыкального руководителя.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Консультации инструктора по физической культуре.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1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Для родителей:</a:t>
            </a:r>
            <a:endParaRPr kumimoji="0" lang="ru-RU" sz="6400" b="1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консультации специалистов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семинары, тренинги для родителей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совместные занятия с детьми.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 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 НАШИ ПРЕИМУЩЕСТВА: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— индивидуальный подход к каждому ребенку;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— высококвалифицированные сотрудники;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— работа с родителями и детьми;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— подготовка к школе;</a:t>
            </a: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— адаптация и социализация ребенка.</a:t>
            </a:r>
          </a:p>
          <a:p>
            <a:pPr marL="0" marR="64008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endParaRPr kumimoji="0" lang="ru-RU" sz="2700" b="1" i="0" u="none" strike="noStrike" kern="1200" cap="none" spc="0" normalizeH="0" baseline="0" noProof="0" dirty="0" smtClean="0">
              <a:ln>
                <a:noFill/>
              </a:ln>
              <a:solidFill>
                <a:srgbClr val="4E5B6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7206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468"/>
    </mc:Choice>
    <mc:Fallback xmlns="">
      <p:transition spd="slow" advTm="8468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298580" y="373223"/>
            <a:ext cx="8602824" cy="6046237"/>
          </a:xfrm>
          <a:prstGeom prst="rect">
            <a:avLst/>
          </a:prstGeom>
          <a:solidFill>
            <a:srgbClr val="FF7C80"/>
          </a:solidFill>
          <a:ln w="9525" cap="flat" cmpd="sng" algn="ctr">
            <a:solidFill>
              <a:srgbClr val="FF0000"/>
            </a:solidFill>
            <a:prstDash val="solid"/>
          </a:ln>
          <a:effectLst>
            <a:outerShdw blurRad="50800" dist="38100" dir="5400000" rotWithShape="0">
              <a:srgbClr val="000000">
                <a:alpha val="35000"/>
              </a:srgbClr>
            </a:outerShdw>
          </a:effectLst>
        </p:spPr>
        <p:txBody>
          <a:bodyPr vert="horz" lIns="45720" rIns="45720">
            <a:normAutofit fontScale="25000" lnSpcReduction="20000"/>
          </a:bodyPr>
          <a:lstStyle>
            <a:lvl1pPr marL="0" marR="64008" indent="0" algn="r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2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None/>
              <a:defRPr kumimoji="0"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None/>
              <a:defRPr kumimoji="0" sz="2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endParaRPr kumimoji="0" lang="ru-RU" sz="2900" b="1" i="0" u="none" strike="noStrike" kern="1200" cap="none" spc="0" normalizeH="0" baseline="0" noProof="0" dirty="0" smtClean="0">
              <a:ln>
                <a:noFill/>
              </a:ln>
              <a:solidFill>
                <a:srgbClr val="4E5B6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E5B6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	</a:t>
            </a: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Наш детский сад сможет обеспечить беспрепятственный доступ на территорию и в здание детского сада, сопровождение работниками детского сада посетителей и возможность самостоятельного передвижения по территории объекта.</a:t>
            </a: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	По вопросам обеспечения доступности здания и помещений дошкольного образовательного учреждения, доступности и качества получаемых Вами услуг, а также при наличии замечаний и предложений. </a:t>
            </a: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Вы можете обратиться к заведующему МБДОУ</a:t>
            </a:r>
            <a:r>
              <a:rPr kumimoji="0" lang="en-US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</a:t>
            </a:r>
            <a:r>
              <a:rPr kumimoji="0" lang="ru-RU" sz="6400" b="1" i="0" u="sng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Ибрагимовой </a:t>
            </a:r>
            <a:r>
              <a:rPr kumimoji="0" lang="ru-RU" sz="6400" b="1" i="0" u="sng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Залине</a:t>
            </a:r>
            <a:r>
              <a:rPr kumimoji="0" lang="ru-RU" sz="6400" b="1" i="0" u="sng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6400" b="1" i="0" u="sng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Мерлуевне</a:t>
            </a:r>
            <a:r>
              <a:rPr kumimoji="0" lang="ru-RU" sz="6400" b="1" i="0" u="sng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_________</a:t>
            </a:r>
            <a:endParaRPr kumimoji="0" lang="ru-RU" sz="6400" b="1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64008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Телефон</a:t>
            </a:r>
            <a:r>
              <a:rPr kumimoji="0" lang="ru-RU" sz="6400" b="1" i="0" u="sng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_8(965) 581-91-14____________________________________________________________</a:t>
            </a:r>
            <a:endParaRPr kumimoji="0" lang="ru-RU" sz="6400" b="1" i="0" u="sng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64008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Адрес МБДОУ: </a:t>
            </a:r>
            <a:r>
              <a:rPr lang="ru-RU" sz="6400" b="1" dirty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kumimoji="0" lang="ru-RU" sz="6400" b="1" i="0" u="sng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ЧР, </a:t>
            </a:r>
            <a:r>
              <a:rPr kumimoji="0" lang="ru-RU" sz="6400" b="1" i="0" u="sng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Надтеречный</a:t>
            </a:r>
            <a:r>
              <a:rPr kumimoji="0" lang="ru-RU" sz="6400" b="1" i="0" u="sng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район, с.</a:t>
            </a:r>
            <a:r>
              <a:rPr kumimoji="0" lang="ru-RU" sz="6400" b="1" i="0" u="sng" strike="noStrike" kern="120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Братс</a:t>
            </a:r>
            <a:r>
              <a:rPr kumimoji="0" lang="ru-RU" sz="6400" b="1" i="0" u="sng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кое, ул.</a:t>
            </a:r>
            <a:r>
              <a:rPr kumimoji="0" lang="ru-RU" sz="6400" b="1" i="0" u="sng" strike="noStrike" kern="120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А.А.Кадырова,53</a:t>
            </a: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	</a:t>
            </a: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МБДОУ </a:t>
            </a: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«Детский </a:t>
            </a: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сад </a:t>
            </a: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«Ангелочки» </a:t>
            </a:r>
            <a:r>
              <a:rPr kumimoji="0" lang="ru-RU" sz="6400" b="1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с.п</a:t>
            </a: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. Братское</a:t>
            </a: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» обучает детей по общеобразовательным программам дошкольного образования различной направленности. Детям в возрасте до семи лет оно обеспечивает воспитание, обучение, присмотр, уход и оздоровление. Инклюзивное, или включающее образование основано на том, что все дети, несмотря на свои физические, и иные особенности, включены в общую систему образования и обучаются вместе со своими сверстниками по месту жительства в массовой группе </a:t>
            </a: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МБДОУ</a:t>
            </a: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учитывающей их особые образовательные потребности. Инклюзия означает полное вовлечение ребенка с ограниченными возможностями здоровья (ОВЗ) в жизнь группы.</a:t>
            </a: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	Основной технологией при работе с детьми с ограниченными возможностями здоровья и детьми-инвалидами является психолого-педагогическое сопровождение развития личности детей с использованием игровых методов для проведения коррекции развития.</a:t>
            </a: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	Цель работы: получение ребенком квалифицированной помощи педагога-психолога, направленной на индивидуальное развитие для успешной адаптации, реабилитации ребенка в социуме.</a:t>
            </a: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lang="ru-RU" sz="6400" b="1" dirty="0" smtClean="0"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Заключение ППК выдают в районном отделе образования.</a:t>
            </a: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Адрес: Чеченская республика, </a:t>
            </a:r>
            <a:r>
              <a:rPr kumimoji="0" lang="ru-RU" sz="6400" b="1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с.Знаменское</a:t>
            </a: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ул. Московская 5.</a:t>
            </a:r>
          </a:p>
          <a:p>
            <a:pPr marL="0" marR="64008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endParaRPr kumimoji="0" lang="ru-RU" sz="5600" b="1" i="0" u="none" strike="noStrike" kern="1200" cap="none" spc="0" normalizeH="0" baseline="0" noProof="0" dirty="0" smtClean="0">
              <a:ln>
                <a:noFill/>
              </a:ln>
              <a:solidFill>
                <a:srgbClr val="4E5B6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endParaRPr kumimoji="0" lang="ru-RU" sz="5600" b="1" i="0" u="none" strike="noStrike" kern="1200" cap="none" spc="0" normalizeH="0" baseline="0" noProof="0" dirty="0" smtClean="0">
              <a:ln>
                <a:noFill/>
              </a:ln>
              <a:solidFill>
                <a:srgbClr val="4E5B6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64008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endParaRPr kumimoji="0" lang="ru-RU" sz="2700" b="1" i="0" u="none" strike="noStrike" kern="1200" cap="none" spc="0" normalizeH="0" baseline="0" noProof="0" dirty="0" smtClean="0">
              <a:ln>
                <a:noFill/>
              </a:ln>
              <a:solidFill>
                <a:srgbClr val="4E5B6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22735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14"/>
    </mc:Choice>
    <mc:Fallback xmlns="">
      <p:transition spd="slow" advTm="8314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76840" y="590652"/>
            <a:ext cx="3183308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Текст слайда</a:t>
            </a: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354563" y="317241"/>
            <a:ext cx="8490858" cy="5861886"/>
          </a:xfrm>
          <a:prstGeom prst="rect">
            <a:avLst/>
          </a:prstGeom>
          <a:solidFill>
            <a:srgbClr val="FF7C80"/>
          </a:solidFill>
          <a:ln w="9525" cap="flat" cmpd="sng" algn="ctr">
            <a:solidFill>
              <a:srgbClr val="FF0000"/>
            </a:solidFill>
            <a:prstDash val="solid"/>
          </a:ln>
          <a:effectLst>
            <a:outerShdw blurRad="50800" dist="38100" dir="5400000" rotWithShape="0">
              <a:srgbClr val="000000">
                <a:alpha val="35000"/>
              </a:srgbClr>
            </a:outerShdw>
          </a:effectLst>
        </p:spPr>
        <p:txBody>
          <a:bodyPr vert="horz" lIns="45720" rIns="45720">
            <a:normAutofit fontScale="25000" lnSpcReduction="20000"/>
          </a:bodyPr>
          <a:lstStyle>
            <a:lvl1pPr marL="0" marR="64008" indent="0" algn="r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2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None/>
              <a:defRPr kumimoji="0"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None/>
              <a:defRPr kumimoji="0" sz="2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endParaRPr kumimoji="0" lang="ru-RU" sz="2900" b="1" i="0" u="none" strike="noStrike" kern="1200" cap="none" spc="0" normalizeH="0" baseline="0" noProof="0" dirty="0" smtClean="0">
              <a:ln>
                <a:noFill/>
              </a:ln>
              <a:solidFill>
                <a:srgbClr val="4E5B6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4E5B6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	</a:t>
            </a: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lang="ru-RU" sz="6400" b="1" dirty="0">
                <a:solidFill>
                  <a:srgbClr val="4E5B6F"/>
                </a:solidFill>
                <a:latin typeface="Times New Roman" pitchFamily="18" charset="0"/>
                <a:cs typeface="Times New Roman" pitchFamily="18" charset="0"/>
              </a:rPr>
              <a:t>	</a:t>
            </a: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Под психологическим сопровождением подразумевается система профессиональной деятельности, куда включены взаимосвязанные компоненты направленные на создание специальных условий для активизации и коррекции развития ребенка:</a:t>
            </a: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1. Создание социально-психологических условий для эффективного психического развития в массовой группе.</a:t>
            </a: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2. Систематическая психологическая помощь родителям детей-инвалидов и детей с ограниченными возможностями здоровья в виде консультирования, бесед, обсуждений.</a:t>
            </a: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3. Организация жизнедеятельности ребенка в группе с учетом его психических и физических возможностей.</a:t>
            </a: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	В своей работе с детьми-инвалидами и детьми с ограниченными возможностями здоровья мы стремимся использовать технологию обеспечения социально-психологического благополучия ребенка - обеспечение эмоциональной комфортности и хорошего психологического самочувствия в процессе общения со сверстниками и взрослыми в детском саду и дома.</a:t>
            </a: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 </a:t>
            </a: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endParaRPr kumimoji="0" lang="ru-RU" sz="6400" b="1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r>
              <a:rPr kumimoji="0" lang="ru-RU" sz="6400" b="1" i="0" u="none" strike="noStrike" kern="1200" cap="all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МЕТОДЫ И ФОРМЫ РАБОТЫ С ДЕТЬМИ</a:t>
            </a:r>
            <a:endParaRPr kumimoji="0" lang="ru-RU" sz="6400" b="1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Arial" pitchFamily="34" charset="0"/>
              <a:buChar char="•"/>
              <a:tabLst/>
              <a:defRPr/>
            </a:pP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6400" b="1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Сказкотерапия</a:t>
            </a:r>
            <a:r>
              <a:rPr kumimoji="0" lang="ru-RU" sz="6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, где используется психологическая, терапевтическая, развивающая работа. Сказку может рассказывать и взрослый, и это может быть групповое рассказывание, где рассказчиками может быть и группа детей.</a:t>
            </a:r>
          </a:p>
          <a:p>
            <a:pPr marL="0" marR="64008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endParaRPr kumimoji="0" lang="ru-RU" sz="6400" b="1" i="0" u="none" strike="noStrike" kern="1200" cap="none" spc="0" normalizeH="0" baseline="0" noProof="0" dirty="0" smtClean="0">
              <a:ln>
                <a:noFill/>
              </a:ln>
              <a:solidFill>
                <a:srgbClr val="4E5B6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64008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endParaRPr kumimoji="0" lang="ru-RU" sz="2700" b="1" i="0" u="none" strike="noStrike" kern="1200" cap="none" spc="0" normalizeH="0" baseline="0" noProof="0" dirty="0" smtClean="0">
              <a:ln>
                <a:noFill/>
              </a:ln>
              <a:solidFill>
                <a:srgbClr val="4E5B6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6635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740"/>
    </mc:Choice>
    <mc:Fallback xmlns="">
      <p:transition spd="slow" advTm="874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0" y="0"/>
            <a:ext cx="9135879" cy="68580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76840" y="590652"/>
            <a:ext cx="3183308" cy="570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24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Текст слайда</a:t>
            </a:r>
            <a:endParaRPr lang="ru-RU" sz="24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373223" y="363580"/>
            <a:ext cx="8397553" cy="5773984"/>
          </a:xfrm>
          <a:prstGeom prst="rect">
            <a:avLst/>
          </a:prstGeom>
          <a:solidFill>
            <a:srgbClr val="FF7C80"/>
          </a:solidFill>
          <a:ln w="9525" cap="flat" cmpd="sng" algn="ctr">
            <a:solidFill>
              <a:srgbClr val="FF0000"/>
            </a:solidFill>
            <a:prstDash val="solid"/>
          </a:ln>
          <a:effectLst>
            <a:outerShdw blurRad="50800" dist="38100" dir="5400000" rotWithShape="0">
              <a:srgbClr val="000000">
                <a:alpha val="35000"/>
              </a:srgbClr>
            </a:outerShdw>
          </a:effectLst>
        </p:spPr>
        <p:txBody>
          <a:bodyPr vert="horz" lIns="45720" rIns="45720">
            <a:normAutofit fontScale="25000" lnSpcReduction="20000"/>
          </a:bodyPr>
          <a:lstStyle>
            <a:lvl1pPr marL="0" marR="64008" indent="0" algn="r" rtl="0" eaLnBrk="1" latinLnBrk="0" hangingPunct="1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buFont typeface="Wingdings 3"/>
              <a:buNone/>
              <a:defRPr kumimoji="0" sz="27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1" latinLnBrk="0" hangingPunct="1">
              <a:spcBef>
                <a:spcPts val="324"/>
              </a:spcBef>
              <a:buClr>
                <a:schemeClr val="accent1"/>
              </a:buClr>
              <a:buFont typeface="Verdana"/>
              <a:buNone/>
              <a:defRPr kumimoji="0" sz="23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SzPct val="100000"/>
              <a:buFont typeface="Wingdings 2"/>
              <a:buNone/>
              <a:defRPr kumimoji="0" sz="21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9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 algn="ctr" rtl="0" eaLnBrk="1" latinLnBrk="0" hangingPunct="1">
              <a:spcBef>
                <a:spcPts val="350"/>
              </a:spcBef>
              <a:buClr>
                <a:schemeClr val="accent2"/>
              </a:buClr>
              <a:buFont typeface="Wingdings 2"/>
              <a:buNone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 algn="ctr" rtl="0" eaLnBrk="1" latinLnBrk="0" hangingPunct="1">
              <a:spcBef>
                <a:spcPts val="350"/>
              </a:spcBef>
              <a:buClr>
                <a:schemeClr val="accent3"/>
              </a:buClr>
              <a:buFont typeface="Wingdings 2"/>
              <a:buNone/>
              <a:defRPr kumimoji="0" sz="1600" kern="1200" baseline="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  <a:extLst/>
          </a:lstStyle>
          <a:p>
            <a:pPr marL="0" marR="64008" lvl="0" indent="0" algn="ctr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endParaRPr kumimoji="0" lang="ru-RU" sz="2900" b="1" i="0" u="none" strike="noStrike" kern="1200" cap="none" spc="0" normalizeH="0" baseline="0" noProof="0" dirty="0" smtClean="0">
              <a:ln>
                <a:noFill/>
              </a:ln>
              <a:solidFill>
                <a:srgbClr val="4E5B6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Arial" pitchFamily="34" charset="0"/>
              <a:buChar char="•"/>
              <a:tabLst/>
              <a:defRPr/>
            </a:pPr>
            <a:endParaRPr kumimoji="0" lang="ru-RU" sz="6600" b="0" i="0" u="none" strike="noStrike" kern="1200" cap="none" spc="0" normalizeH="0" baseline="0" noProof="0" dirty="0" smtClean="0">
              <a:ln>
                <a:noFill/>
              </a:ln>
              <a:solidFill>
                <a:srgbClr val="4E5B6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Arial" pitchFamily="34" charset="0"/>
              <a:buChar char="•"/>
              <a:tabLst/>
              <a:defRPr/>
            </a:pPr>
            <a:r>
              <a:rPr kumimoji="0" lang="ru-RU" sz="6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4E5B6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t> </a:t>
            </a:r>
            <a:r>
              <a:rPr kumimoji="0" lang="ru-RU" sz="7200" b="1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Игротерапия</a:t>
            </a:r>
            <a:r>
              <a:rPr kumimoji="0" lang="ru-RU" sz="7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 - занятия могут быть организованы не заметно для ребенка, посредством включения педагога в процесс игровой деятельности. Игра - это наиболее естественная форма жизнедеятельности ребенка. В процессе игры формируется активное взаимодействие ребенка с окружающим миром, развиваются его интеллектуальные, эмоционально-волевые, нравственные качества, формируется его личность в целом. Сюжетно-ролевые игры способствуют коррекции самооценки ребенка, формированию у него позитивных отношений со сверстниками и взрослыми. Основной задачей игр-драматизаций также является коррекция эмоциональной сферы ребенка.</a:t>
            </a: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Arial" pitchFamily="34" charset="0"/>
              <a:buChar char="•"/>
              <a:tabLst/>
              <a:defRPr/>
            </a:pPr>
            <a:r>
              <a:rPr kumimoji="0" lang="ru-RU" sz="7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Релаксация - в зависимости от состояния ребенка используется спокойная классическая музыка, звуки природы, наблюдение за животными, использование сухого бассейна.</a:t>
            </a: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Arial" pitchFamily="34" charset="0"/>
              <a:buChar char="•"/>
              <a:tabLst/>
              <a:defRPr/>
            </a:pPr>
            <a:r>
              <a:rPr kumimoji="0" lang="ru-RU" sz="7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Песочная терапия - занятия проводятся с применением центра песка и воды.</a:t>
            </a: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Arial" pitchFamily="34" charset="0"/>
              <a:buChar char="•"/>
              <a:tabLst/>
              <a:defRPr/>
            </a:pPr>
            <a:r>
              <a:rPr kumimoji="0" lang="ru-RU" sz="7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ru-RU" sz="7200" b="1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Психогимнастика</a:t>
            </a:r>
            <a:r>
              <a:rPr kumimoji="0" lang="ru-RU" sz="7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 - включает в себя ритмику, пантомиму, игры на снятие напряжения, развитие эмоционально-личностной сферы. Игры «Мое настроение», «Веселый - грустный».</a:t>
            </a:r>
          </a:p>
          <a:p>
            <a:pPr marL="0" marR="64008" lvl="0" indent="0" algn="just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Arial" pitchFamily="34" charset="0"/>
              <a:buChar char="•"/>
              <a:tabLst/>
              <a:defRPr/>
            </a:pPr>
            <a:r>
              <a:rPr kumimoji="0" lang="ru-RU" sz="72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Арт-терапия - это форма работы, основанная на изобразительном искусстве и другие формы работы с ребенком. Основная задача состоит в развитии самовыражения и самопознания ребенка. Рисунки детей не только отражают уровень умственного развития и индивидуальные личностные особенности, но и являются своеобразной проекцией личности.	</a:t>
            </a:r>
          </a:p>
          <a:p>
            <a:pPr marL="0" marR="64008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endParaRPr kumimoji="0" lang="ru-RU" sz="7200" b="1" i="0" u="none" strike="noStrike" kern="1200" cap="none" spc="0" normalizeH="0" baseline="0" noProof="0" dirty="0" smtClean="0">
              <a:ln>
                <a:noFill/>
              </a:ln>
              <a:solidFill>
                <a:srgbClr val="4E5B6F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64008" lvl="0" indent="0" algn="l" defTabSz="914400" rtl="0" eaLnBrk="1" fontAlgn="auto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7FD13B"/>
              </a:buClr>
              <a:buSzPct val="68000"/>
              <a:buFont typeface="Wingdings 3"/>
              <a:buNone/>
              <a:tabLst/>
              <a:defRPr/>
            </a:pP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rgbClr val="4E5B6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16196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236"/>
    </mc:Choice>
    <mc:Fallback xmlns="">
      <p:transition spd="slow" advTm="9236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283</TotalTime>
  <Words>44</Words>
  <Application>Microsoft Office PowerPoint</Application>
  <PresentationFormat>Экран (4:3)</PresentationFormat>
  <Paragraphs>72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Михаил Горяйнов</dc:creator>
  <cp:lastModifiedBy>Зарема</cp:lastModifiedBy>
  <cp:revision>45</cp:revision>
  <dcterms:created xsi:type="dcterms:W3CDTF">2013-11-19T05:52:05Z</dcterms:created>
  <dcterms:modified xsi:type="dcterms:W3CDTF">2025-10-16T11:42:40Z</dcterms:modified>
</cp:coreProperties>
</file>